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DM Sans" panose="020F0502020204030204" pitchFamily="2" charset="0"/>
      <p:regular r:id="rId14"/>
    </p:embeddedFont>
    <p:embeddedFont>
      <p:font typeface="DM Sans Bold" panose="020B0604020202020204" charset="0"/>
      <p:regular r:id="rId15"/>
    </p:embeddedFont>
    <p:embeddedFont>
      <p:font typeface="League Spartan" panose="020B0604020202020204" charset="0"/>
      <p:regular r:id="rId16"/>
    </p:embeddedFont>
    <p:embeddedFont>
      <p:font typeface="TT Hoves" panose="020B0604020202020204" charset="0"/>
      <p:regular r:id="rId17"/>
    </p:embeddedFont>
    <p:embeddedFont>
      <p:font typeface="TT Hoves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06" y="3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306517" y="-2759958"/>
            <a:ext cx="11221859" cy="11221859"/>
          </a:xfrm>
          <a:custGeom>
            <a:avLst/>
            <a:gdLst/>
            <a:ahLst/>
            <a:cxnLst/>
            <a:rect l="l" t="t" r="r" b="b"/>
            <a:pathLst>
              <a:path w="11221859" h="11221859">
                <a:moveTo>
                  <a:pt x="0" y="0"/>
                </a:moveTo>
                <a:lnTo>
                  <a:pt x="11221858" y="0"/>
                </a:lnTo>
                <a:lnTo>
                  <a:pt x="11221858" y="11221859"/>
                </a:lnTo>
                <a:lnTo>
                  <a:pt x="0" y="112218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657429"/>
            <a:ext cx="8858872" cy="2438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00"/>
              </a:lnSpc>
            </a:pPr>
            <a:r>
              <a:rPr lang="en-US" sz="5000" b="1" spc="-245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DSP-Aware </a:t>
            </a:r>
          </a:p>
          <a:p>
            <a:pPr algn="l">
              <a:lnSpc>
                <a:spcPts val="4700"/>
              </a:lnSpc>
            </a:pPr>
            <a:r>
              <a:rPr lang="en-US" sz="5000" b="1" spc="-245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Convolutional Autoencoder for Satellite Image Compression </a:t>
            </a:r>
          </a:p>
          <a:p>
            <a:pPr algn="l">
              <a:lnSpc>
                <a:spcPts val="4700"/>
              </a:lnSpc>
            </a:pPr>
            <a:r>
              <a:rPr lang="en-US" sz="5000" b="1" spc="-245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in 5G Network Slicing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6636802"/>
            <a:ext cx="18288000" cy="3650198"/>
            <a:chOff x="0" y="0"/>
            <a:chExt cx="4816593" cy="96136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961369"/>
            </a:xfrm>
            <a:custGeom>
              <a:avLst/>
              <a:gdLst/>
              <a:ahLst/>
              <a:cxnLst/>
              <a:rect l="l" t="t" r="r" b="b"/>
              <a:pathLst>
                <a:path w="4816592" h="961369">
                  <a:moveTo>
                    <a:pt x="0" y="0"/>
                  </a:moveTo>
                  <a:lnTo>
                    <a:pt x="4816592" y="0"/>
                  </a:lnTo>
                  <a:lnTo>
                    <a:pt x="4816592" y="961369"/>
                  </a:lnTo>
                  <a:lnTo>
                    <a:pt x="0" y="961369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4816593" cy="10185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3068664" y="7099181"/>
            <a:ext cx="5915594" cy="2811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9"/>
              </a:lnSpc>
            </a:pPr>
            <a:r>
              <a:rPr lang="en-US" sz="3499" b="1" spc="-17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PRESENTED TO :</a:t>
            </a:r>
          </a:p>
          <a:p>
            <a:pPr algn="l">
              <a:lnSpc>
                <a:spcPts val="5827"/>
              </a:lnSpc>
            </a:pPr>
            <a:endParaRPr lang="en-US" sz="3499" b="1" spc="-171">
              <a:solidFill>
                <a:srgbClr val="FFFFFF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l">
              <a:lnSpc>
                <a:spcPts val="3290"/>
              </a:lnSpc>
            </a:pPr>
            <a:r>
              <a:rPr lang="en-US" sz="3500" spc="-17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Dr. Sukhwinder Singh,</a:t>
            </a:r>
          </a:p>
          <a:p>
            <a:pPr algn="l">
              <a:lnSpc>
                <a:spcPts val="3290"/>
              </a:lnSpc>
            </a:pPr>
            <a:r>
              <a:rPr lang="en-US" sz="3500" spc="-17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Dr. Gourab Das,</a:t>
            </a:r>
          </a:p>
          <a:p>
            <a:pPr algn="l">
              <a:lnSpc>
                <a:spcPts val="3290"/>
              </a:lnSpc>
            </a:pPr>
            <a:r>
              <a:rPr lang="en-US" sz="3500" spc="-17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Dr. Satinder Singh Mohar,</a:t>
            </a:r>
          </a:p>
          <a:p>
            <a:pPr algn="l">
              <a:lnSpc>
                <a:spcPts val="3290"/>
              </a:lnSpc>
            </a:pPr>
            <a:r>
              <a:rPr lang="en-US" sz="3500" spc="-17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Dr. Ashish Singh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16698" y="8077517"/>
            <a:ext cx="9470874" cy="1410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0"/>
              </a:lnSpc>
            </a:pPr>
            <a:r>
              <a:rPr lang="en-US" sz="3500" b="1" spc="-171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SUPERVISORS : </a:t>
            </a:r>
          </a:p>
          <a:p>
            <a:pPr algn="l">
              <a:lnSpc>
                <a:spcPts val="4511"/>
              </a:lnSpc>
            </a:pPr>
            <a:endParaRPr lang="en-US" sz="3500" b="1" spc="-171">
              <a:solidFill>
                <a:srgbClr val="FFFFFF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l">
              <a:lnSpc>
                <a:spcPts val="3290"/>
              </a:lnSpc>
            </a:pPr>
            <a:r>
              <a:rPr lang="en-US" sz="3500" spc="-17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Dr. Deepak Bagai and Dr. Ashish Singh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-696258" y="-450527"/>
            <a:ext cx="19680517" cy="1704491"/>
            <a:chOff x="0" y="0"/>
            <a:chExt cx="5183346" cy="44891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183346" cy="448919"/>
            </a:xfrm>
            <a:custGeom>
              <a:avLst/>
              <a:gdLst/>
              <a:ahLst/>
              <a:cxnLst/>
              <a:rect l="l" t="t" r="r" b="b"/>
              <a:pathLst>
                <a:path w="5183346" h="448919">
                  <a:moveTo>
                    <a:pt x="0" y="0"/>
                  </a:moveTo>
                  <a:lnTo>
                    <a:pt x="5183346" y="0"/>
                  </a:lnTo>
                  <a:lnTo>
                    <a:pt x="5183346" y="448919"/>
                  </a:lnTo>
                  <a:lnTo>
                    <a:pt x="0" y="448919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5183346" cy="5060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029721" y="335043"/>
            <a:ext cx="3887725" cy="596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EFEFE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ARKAPRABHA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344568"/>
            <a:ext cx="3502523" cy="587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99"/>
              </a:lnSpc>
              <a:spcBef>
                <a:spcPct val="0"/>
              </a:spcBef>
            </a:pPr>
            <a:r>
              <a:rPr lang="en-US" sz="3499" dirty="0">
                <a:solidFill>
                  <a:srgbClr val="EFEFE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WARIS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585339" y="335043"/>
            <a:ext cx="3117321" cy="596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EFEFE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OM SINGH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28644" y="1223230"/>
            <a:ext cx="6918838" cy="7857355"/>
          </a:xfrm>
          <a:custGeom>
            <a:avLst/>
            <a:gdLst/>
            <a:ahLst/>
            <a:cxnLst/>
            <a:rect l="l" t="t" r="r" b="b"/>
            <a:pathLst>
              <a:path w="6918838" h="7857355">
                <a:moveTo>
                  <a:pt x="0" y="0"/>
                </a:moveTo>
                <a:lnTo>
                  <a:pt x="6918838" y="0"/>
                </a:lnTo>
                <a:lnTo>
                  <a:pt x="6918838" y="7857355"/>
                </a:lnTo>
                <a:lnTo>
                  <a:pt x="0" y="78573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714" r="-6820" b="-36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109612" y="-666477"/>
            <a:ext cx="7178388" cy="11878896"/>
            <a:chOff x="0" y="0"/>
            <a:chExt cx="1890604" cy="31285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90604" cy="3128598"/>
            </a:xfrm>
            <a:custGeom>
              <a:avLst/>
              <a:gdLst/>
              <a:ahLst/>
              <a:cxnLst/>
              <a:rect l="l" t="t" r="r" b="b"/>
              <a:pathLst>
                <a:path w="1890604" h="3128598">
                  <a:moveTo>
                    <a:pt x="0" y="0"/>
                  </a:moveTo>
                  <a:lnTo>
                    <a:pt x="1890604" y="0"/>
                  </a:lnTo>
                  <a:lnTo>
                    <a:pt x="1890604" y="3128598"/>
                  </a:lnTo>
                  <a:lnTo>
                    <a:pt x="0" y="3128598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890604" cy="3185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972934" y="-28211"/>
            <a:ext cx="7315066" cy="2542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952"/>
              </a:lnSpc>
            </a:pPr>
            <a:r>
              <a:rPr lang="en-US" sz="19538" b="1" spc="-937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5G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080136" y="7130944"/>
            <a:ext cx="6265091" cy="4832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4"/>
              </a:lnSpc>
            </a:pPr>
            <a:r>
              <a:rPr lang="en-US" sz="37888" b="1" spc="-1856">
                <a:solidFill>
                  <a:srgbClr val="EFEFEF"/>
                </a:solidFill>
                <a:latin typeface="TT Hoves Bold"/>
                <a:ea typeface="TT Hoves Bold"/>
                <a:cs typeface="TT Hoves Bold"/>
                <a:sym typeface="TT Hoves Bold"/>
              </a:rPr>
              <a:t>06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109612" y="2051013"/>
            <a:ext cx="10014901" cy="65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50"/>
              </a:lnSpc>
            </a:pPr>
            <a:r>
              <a:rPr lang="en-US" sz="5000" b="1" spc="-240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Network Slicing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23805" y="5974763"/>
            <a:ext cx="7624730" cy="7624730"/>
          </a:xfrm>
          <a:custGeom>
            <a:avLst/>
            <a:gdLst/>
            <a:ahLst/>
            <a:cxnLst/>
            <a:rect l="l" t="t" r="r" b="b"/>
            <a:pathLst>
              <a:path w="7624730" h="7624730">
                <a:moveTo>
                  <a:pt x="0" y="0"/>
                </a:moveTo>
                <a:lnTo>
                  <a:pt x="7624731" y="0"/>
                </a:lnTo>
                <a:lnTo>
                  <a:pt x="7624731" y="7624730"/>
                </a:lnTo>
                <a:lnTo>
                  <a:pt x="0" y="76247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348914" y="-795948"/>
            <a:ext cx="6253447" cy="11878896"/>
            <a:chOff x="0" y="0"/>
            <a:chExt cx="1646998" cy="31285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46998" cy="3128598"/>
            </a:xfrm>
            <a:custGeom>
              <a:avLst/>
              <a:gdLst/>
              <a:ahLst/>
              <a:cxnLst/>
              <a:rect l="l" t="t" r="r" b="b"/>
              <a:pathLst>
                <a:path w="1646998" h="3128598">
                  <a:moveTo>
                    <a:pt x="0" y="0"/>
                  </a:moveTo>
                  <a:lnTo>
                    <a:pt x="1646998" y="0"/>
                  </a:lnTo>
                  <a:lnTo>
                    <a:pt x="1646998" y="3128598"/>
                  </a:lnTo>
                  <a:lnTo>
                    <a:pt x="0" y="3128598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646998" cy="3185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357450" y="301386"/>
            <a:ext cx="10497679" cy="4842114"/>
          </a:xfrm>
          <a:custGeom>
            <a:avLst/>
            <a:gdLst/>
            <a:ahLst/>
            <a:cxnLst/>
            <a:rect l="l" t="t" r="r" b="b"/>
            <a:pathLst>
              <a:path w="10497679" h="4842114">
                <a:moveTo>
                  <a:pt x="0" y="0"/>
                </a:moveTo>
                <a:lnTo>
                  <a:pt x="10497679" y="0"/>
                </a:lnTo>
                <a:lnTo>
                  <a:pt x="10497679" y="4842114"/>
                </a:lnTo>
                <a:lnTo>
                  <a:pt x="0" y="48421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811"/>
            </a:stretch>
          </a:blipFill>
          <a:ln w="142875" cap="sq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6357450" y="5418776"/>
            <a:ext cx="10497679" cy="4650117"/>
          </a:xfrm>
          <a:custGeom>
            <a:avLst/>
            <a:gdLst/>
            <a:ahLst/>
            <a:cxnLst/>
            <a:rect l="l" t="t" r="r" b="b"/>
            <a:pathLst>
              <a:path w="10497679" h="4650117">
                <a:moveTo>
                  <a:pt x="0" y="0"/>
                </a:moveTo>
                <a:lnTo>
                  <a:pt x="10497679" y="0"/>
                </a:lnTo>
                <a:lnTo>
                  <a:pt x="10497679" y="4650117"/>
                </a:lnTo>
                <a:lnTo>
                  <a:pt x="0" y="46501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7112" b="-8178"/>
            </a:stretch>
          </a:blipFill>
          <a:ln w="142875" cap="sq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miter/>
          </a:ln>
        </p:spPr>
      </p:sp>
      <p:sp>
        <p:nvSpPr>
          <p:cNvPr id="8" name="TextBox 8"/>
          <p:cNvSpPr txBox="1"/>
          <p:nvPr/>
        </p:nvSpPr>
        <p:spPr>
          <a:xfrm rot="-5400000">
            <a:off x="-761064" y="4013390"/>
            <a:ext cx="10287000" cy="2260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913"/>
              </a:lnSpc>
            </a:pPr>
            <a:r>
              <a:rPr lang="en-US" sz="16913" b="1" spc="-811">
                <a:solidFill>
                  <a:srgbClr val="EFEFEF"/>
                </a:solidFill>
                <a:latin typeface="TT Hoves Bold"/>
                <a:ea typeface="TT Hoves Bold"/>
                <a:cs typeface="TT Hoves Bold"/>
                <a:sym typeface="TT Hoves Bold"/>
              </a:rPr>
              <a:t>RESULTS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-2167874" y="-628553"/>
            <a:ext cx="6393149" cy="4114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64"/>
              </a:lnSpc>
            </a:pPr>
            <a:r>
              <a:rPr lang="en-US" sz="32302" b="1" spc="-1582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07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430063" y="1936909"/>
            <a:ext cx="11221859" cy="11221859"/>
          </a:xfrm>
          <a:custGeom>
            <a:avLst/>
            <a:gdLst/>
            <a:ahLst/>
            <a:cxnLst/>
            <a:rect l="l" t="t" r="r" b="b"/>
            <a:pathLst>
              <a:path w="11221859" h="11221859">
                <a:moveTo>
                  <a:pt x="0" y="0"/>
                </a:moveTo>
                <a:lnTo>
                  <a:pt x="11221858" y="0"/>
                </a:lnTo>
                <a:lnTo>
                  <a:pt x="11221858" y="11221858"/>
                </a:lnTo>
                <a:lnTo>
                  <a:pt x="0" y="1122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96258" y="-450527"/>
            <a:ext cx="19680517" cy="1704491"/>
            <a:chOff x="0" y="0"/>
            <a:chExt cx="5183346" cy="44891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83346" cy="448919"/>
            </a:xfrm>
            <a:custGeom>
              <a:avLst/>
              <a:gdLst/>
              <a:ahLst/>
              <a:cxnLst/>
              <a:rect l="l" t="t" r="r" b="b"/>
              <a:pathLst>
                <a:path w="5183346" h="448919">
                  <a:moveTo>
                    <a:pt x="0" y="0"/>
                  </a:moveTo>
                  <a:lnTo>
                    <a:pt x="5183346" y="0"/>
                  </a:lnTo>
                  <a:lnTo>
                    <a:pt x="5183346" y="448919"/>
                  </a:lnTo>
                  <a:lnTo>
                    <a:pt x="0" y="448919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183346" cy="5060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2862647"/>
            <a:ext cx="16230600" cy="208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5418"/>
              </a:lnSpc>
            </a:pPr>
            <a:r>
              <a:rPr lang="en-US" sz="16402" b="1" spc="-803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LIVE DEMO...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580" end="0.001"/>
                </p14:media>
              </p:ext>
            </p:extLst>
          </p:nvPr>
        </p:nvPicPr>
        <p:blipFill>
          <a:blip r:embed="rId4"/>
          <a:srcRect t="657" b="65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1669092" y="9258300"/>
            <a:ext cx="1432516" cy="442778"/>
          </a:xfrm>
          <a:custGeom>
            <a:avLst/>
            <a:gdLst/>
            <a:ahLst/>
            <a:cxnLst/>
            <a:rect l="l" t="t" r="r" b="b"/>
            <a:pathLst>
              <a:path w="1432516" h="442778">
                <a:moveTo>
                  <a:pt x="0" y="0"/>
                </a:moveTo>
                <a:lnTo>
                  <a:pt x="1432516" y="0"/>
                </a:lnTo>
                <a:lnTo>
                  <a:pt x="1432516" y="442778"/>
                </a:lnTo>
                <a:lnTo>
                  <a:pt x="0" y="44277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2488117"/>
            <a:ext cx="6371470" cy="5463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09"/>
              </a:lnSpc>
            </a:pPr>
            <a:r>
              <a:rPr lang="en-US" sz="6499" b="1" spc="-318">
                <a:gradFill>
                  <a:gsLst>
                    <a:gs pos="0">
                      <a:srgbClr val="CDFFD8">
                        <a:alpha val="100000"/>
                      </a:srgbClr>
                    </a:gs>
                    <a:gs pos="100000">
                      <a:srgbClr val="94B9FF">
                        <a:alpha val="100000"/>
                      </a:srgbClr>
                    </a:gs>
                  </a:gsLst>
                  <a:lin ang="0"/>
                </a:gradFill>
                <a:latin typeface="TT Hoves Bold"/>
                <a:ea typeface="TT Hoves Bold"/>
                <a:cs typeface="TT Hoves Bold"/>
                <a:sym typeface="TT Hoves Bold"/>
              </a:rPr>
              <a:t>DSP-Aware </a:t>
            </a:r>
          </a:p>
          <a:p>
            <a:pPr algn="l">
              <a:lnSpc>
                <a:spcPts val="6109"/>
              </a:lnSpc>
            </a:pPr>
            <a:r>
              <a:rPr lang="en-US" sz="6499" b="1" spc="-318">
                <a:gradFill>
                  <a:gsLst>
                    <a:gs pos="0">
                      <a:srgbClr val="CDFFD8">
                        <a:alpha val="100000"/>
                      </a:srgbClr>
                    </a:gs>
                    <a:gs pos="100000">
                      <a:srgbClr val="94B9FF">
                        <a:alpha val="100000"/>
                      </a:srgbClr>
                    </a:gs>
                  </a:gsLst>
                  <a:lin ang="0"/>
                </a:gradFill>
                <a:latin typeface="TT Hoves Bold"/>
                <a:ea typeface="TT Hoves Bold"/>
                <a:cs typeface="TT Hoves Bold"/>
                <a:sym typeface="TT Hoves Bold"/>
              </a:rPr>
              <a:t>Convolutional Autoencoder for Satellite Image Compression </a:t>
            </a:r>
          </a:p>
          <a:p>
            <a:pPr algn="l">
              <a:lnSpc>
                <a:spcPts val="6109"/>
              </a:lnSpc>
            </a:pPr>
            <a:r>
              <a:rPr lang="en-US" sz="6499" b="1" spc="-318">
                <a:gradFill>
                  <a:gsLst>
                    <a:gs pos="0">
                      <a:srgbClr val="CDFFD8">
                        <a:alpha val="100000"/>
                      </a:srgbClr>
                    </a:gs>
                    <a:gs pos="100000">
                      <a:srgbClr val="94B9FF">
                        <a:alpha val="100000"/>
                      </a:srgbClr>
                    </a:gs>
                  </a:gsLst>
                  <a:lin ang="0"/>
                </a:gradFill>
                <a:latin typeface="TT Hoves Bold"/>
                <a:ea typeface="TT Hoves Bold"/>
                <a:cs typeface="TT Hoves Bold"/>
                <a:sym typeface="TT Hoves Bold"/>
              </a:rPr>
              <a:t>in 5G Network Slicing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107576" y="-2295434"/>
            <a:ext cx="11221859" cy="11221859"/>
          </a:xfrm>
          <a:custGeom>
            <a:avLst/>
            <a:gdLst/>
            <a:ahLst/>
            <a:cxnLst/>
            <a:rect l="l" t="t" r="r" b="b"/>
            <a:pathLst>
              <a:path w="11221859" h="11221859">
                <a:moveTo>
                  <a:pt x="0" y="0"/>
                </a:moveTo>
                <a:lnTo>
                  <a:pt x="11221858" y="0"/>
                </a:lnTo>
                <a:lnTo>
                  <a:pt x="11221858" y="11221859"/>
                </a:lnTo>
                <a:lnTo>
                  <a:pt x="0" y="112218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434584"/>
            <a:ext cx="13994810" cy="3842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5"/>
              </a:lnSpc>
            </a:pPr>
            <a:r>
              <a:rPr lang="en-US" sz="7899" b="1" spc="-387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DSP-Aware </a:t>
            </a:r>
          </a:p>
          <a:p>
            <a:pPr algn="l">
              <a:lnSpc>
                <a:spcPts val="7425"/>
              </a:lnSpc>
            </a:pPr>
            <a:r>
              <a:rPr lang="en-US" sz="7899" b="1" spc="-387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Convolutional Autoencoder for Satellite Image Compression </a:t>
            </a:r>
          </a:p>
          <a:p>
            <a:pPr algn="l">
              <a:lnSpc>
                <a:spcPts val="7425"/>
              </a:lnSpc>
            </a:pPr>
            <a:r>
              <a:rPr lang="en-US" sz="7899" b="1" spc="-387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in 5G Network Slicing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-696258" y="-450527"/>
            <a:ext cx="19680517" cy="1704491"/>
            <a:chOff x="0" y="0"/>
            <a:chExt cx="5183346" cy="44891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183346" cy="448919"/>
            </a:xfrm>
            <a:custGeom>
              <a:avLst/>
              <a:gdLst/>
              <a:ahLst/>
              <a:cxnLst/>
              <a:rect l="l" t="t" r="r" b="b"/>
              <a:pathLst>
                <a:path w="5183346" h="448919">
                  <a:moveTo>
                    <a:pt x="0" y="0"/>
                  </a:moveTo>
                  <a:lnTo>
                    <a:pt x="5183346" y="0"/>
                  </a:lnTo>
                  <a:lnTo>
                    <a:pt x="5183346" y="448919"/>
                  </a:lnTo>
                  <a:lnTo>
                    <a:pt x="0" y="448919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5183346" cy="5060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6849146"/>
            <a:ext cx="9762539" cy="2409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873"/>
              </a:lnSpc>
            </a:pPr>
            <a:r>
              <a:rPr lang="en-US" sz="2599" u="none" strike="noStrike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Deep Learning model to achieve high-fidelity satellite image compression, outperforming traditional mathematical codecs like JPEG. It leverages 5G Network Slicing to ensure the efficient, secure, and ultra-reliable transmission of critical remote sensing data.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303046" y="1958766"/>
            <a:ext cx="8395740" cy="3318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779"/>
              </a:lnSpc>
              <a:spcBef>
                <a:spcPct val="0"/>
              </a:spcBef>
            </a:pPr>
            <a:r>
              <a:rPr lang="en-US" sz="2799" spc="167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The </a:t>
            </a:r>
            <a:r>
              <a:rPr lang="en-US" sz="2799" u="none" spc="167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Standard JPEG compression relies on the Discrete Cosine Transform (DCT), which aggressively suppresses high-frequency components essential for satellite imagery . It applies a static algorithm that fails to adapt to the complex, pixel-sized details found in small 64x64 satellite patches.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696258" y="-976142"/>
            <a:ext cx="7178388" cy="11878896"/>
            <a:chOff x="0" y="0"/>
            <a:chExt cx="1890604" cy="31285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90604" cy="3128598"/>
            </a:xfrm>
            <a:custGeom>
              <a:avLst/>
              <a:gdLst/>
              <a:ahLst/>
              <a:cxnLst/>
              <a:rect l="l" t="t" r="r" b="b"/>
              <a:pathLst>
                <a:path w="1890604" h="3128598">
                  <a:moveTo>
                    <a:pt x="0" y="0"/>
                  </a:moveTo>
                  <a:lnTo>
                    <a:pt x="1890604" y="0"/>
                  </a:lnTo>
                  <a:lnTo>
                    <a:pt x="1890604" y="3128598"/>
                  </a:lnTo>
                  <a:lnTo>
                    <a:pt x="0" y="3128598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890604" cy="3185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263798" y="-4131629"/>
            <a:ext cx="7991003" cy="7991003"/>
          </a:xfrm>
          <a:custGeom>
            <a:avLst/>
            <a:gdLst/>
            <a:ahLst/>
            <a:cxnLst/>
            <a:rect l="l" t="t" r="r" b="b"/>
            <a:pathLst>
              <a:path w="7991003" h="7991003">
                <a:moveTo>
                  <a:pt x="0" y="0"/>
                </a:moveTo>
                <a:lnTo>
                  <a:pt x="7991004" y="0"/>
                </a:lnTo>
                <a:lnTo>
                  <a:pt x="7991004" y="7991003"/>
                </a:lnTo>
                <a:lnTo>
                  <a:pt x="0" y="79910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303046" y="951603"/>
            <a:ext cx="9760574" cy="104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92"/>
              </a:lnSpc>
            </a:pPr>
            <a:r>
              <a:rPr lang="en-US" sz="8289" b="1" spc="-406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Problem</a:t>
            </a:r>
          </a:p>
        </p:txBody>
      </p:sp>
      <p:sp>
        <p:nvSpPr>
          <p:cNvPr id="8" name="TextBox 8"/>
          <p:cNvSpPr txBox="1"/>
          <p:nvPr/>
        </p:nvSpPr>
        <p:spPr>
          <a:xfrm rot="-5400000">
            <a:off x="3769512" y="7460133"/>
            <a:ext cx="3895403" cy="438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EFEFE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ORIGIN OF THE IDEA</a:t>
            </a:r>
          </a:p>
        </p:txBody>
      </p:sp>
      <p:sp>
        <p:nvSpPr>
          <p:cNvPr id="9" name="TextBox 9"/>
          <p:cNvSpPr txBox="1"/>
          <p:nvPr/>
        </p:nvSpPr>
        <p:spPr>
          <a:xfrm rot="-5400000">
            <a:off x="4158552" y="2081346"/>
            <a:ext cx="3117321" cy="438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EFEFE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PROBLEM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1725735" y="6821207"/>
            <a:ext cx="5508869" cy="4832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4"/>
              </a:lnSpc>
            </a:pPr>
            <a:r>
              <a:rPr lang="en-US" sz="37888" b="1" spc="-1856">
                <a:solidFill>
                  <a:srgbClr val="EFEFEF"/>
                </a:solidFill>
                <a:latin typeface="TT Hoves Bold"/>
                <a:ea typeface="TT Hoves Bold"/>
                <a:cs typeface="TT Hoves Bold"/>
                <a:sym typeface="TT Hoves 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75659" y="5941348"/>
            <a:ext cx="9760574" cy="1045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92"/>
              </a:lnSpc>
            </a:pPr>
            <a:r>
              <a:rPr lang="en-US" sz="8289" b="1" spc="-406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 Origin of the idea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303046" y="7099187"/>
            <a:ext cx="8395740" cy="2842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779"/>
              </a:lnSpc>
              <a:spcBef>
                <a:spcPct val="0"/>
              </a:spcBef>
            </a:pPr>
            <a:r>
              <a:rPr lang="en-US" sz="2799" spc="167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I</a:t>
            </a:r>
            <a:r>
              <a:rPr lang="en-US" sz="2799" u="none" spc="167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nspired by the success of Autoencoders in text processing (LLMs) and Convolutional Neural Networks (CNNs) in vision, we hypothesized that Convolutional Autoencoders could learn non-linear transforms superior to fixed mathematical ones 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805628" y="-3991568"/>
            <a:ext cx="9598990" cy="9598990"/>
          </a:xfrm>
          <a:custGeom>
            <a:avLst/>
            <a:gdLst/>
            <a:ahLst/>
            <a:cxnLst/>
            <a:rect l="l" t="t" r="r" b="b"/>
            <a:pathLst>
              <a:path w="9598990" h="9598990">
                <a:moveTo>
                  <a:pt x="0" y="0"/>
                </a:moveTo>
                <a:lnTo>
                  <a:pt x="9598990" y="0"/>
                </a:lnTo>
                <a:lnTo>
                  <a:pt x="9598990" y="9598990"/>
                </a:lnTo>
                <a:lnTo>
                  <a:pt x="0" y="95989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04950" y="5499524"/>
            <a:ext cx="6574559" cy="2991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699"/>
              </a:lnSpc>
              <a:spcBef>
                <a:spcPct val="0"/>
              </a:spcBef>
            </a:pPr>
            <a:r>
              <a:rPr lang="en-US" sz="1999" spc="11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The </a:t>
            </a:r>
            <a:r>
              <a:rPr lang="en-US" sz="1999" u="none" spc="11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objective is to design a DSP-aware convolutional autoencoder that outperforms JPEG by preserving critical high-frequency satellite details using a custom frequency-aware loss function . Additionally, we aim to implement 5G Network Slicing to optimize transmission, segregating bulk image data into high-throughput eMBB slices while securing vital decoding keys in ultra-reliable URLLC slices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975489" y="1170261"/>
            <a:ext cx="6998061" cy="2561528"/>
            <a:chOff x="0" y="0"/>
            <a:chExt cx="2342659" cy="8574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0" y="0"/>
                  </a:moveTo>
                  <a:lnTo>
                    <a:pt x="2342659" y="0"/>
                  </a:lnTo>
                  <a:lnTo>
                    <a:pt x="2342659" y="857492"/>
                  </a:lnTo>
                  <a:lnTo>
                    <a:pt x="0" y="857492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104775"/>
              <a:ext cx="2342659" cy="752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491672" y="2024301"/>
            <a:ext cx="1578952" cy="1034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01.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601687" y="6540872"/>
            <a:ext cx="7498697" cy="4832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4"/>
              </a:lnSpc>
            </a:pPr>
            <a:r>
              <a:rPr lang="en-US" sz="37888" b="1" spc="-1856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02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975489" y="3862348"/>
            <a:ext cx="6998061" cy="2561528"/>
            <a:chOff x="0" y="0"/>
            <a:chExt cx="2342659" cy="8574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0" y="0"/>
                  </a:moveTo>
                  <a:lnTo>
                    <a:pt x="2342659" y="0"/>
                  </a:lnTo>
                  <a:lnTo>
                    <a:pt x="2342659" y="857492"/>
                  </a:lnTo>
                  <a:lnTo>
                    <a:pt x="0" y="857492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104775"/>
              <a:ext cx="2342659" cy="752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75489" y="6557226"/>
            <a:ext cx="6998061" cy="2561528"/>
            <a:chOff x="0" y="0"/>
            <a:chExt cx="2342659" cy="8574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0" y="0"/>
                  </a:moveTo>
                  <a:lnTo>
                    <a:pt x="2342659" y="0"/>
                  </a:lnTo>
                  <a:lnTo>
                    <a:pt x="2342659" y="857492"/>
                  </a:lnTo>
                  <a:lnTo>
                    <a:pt x="0" y="857492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104775"/>
              <a:ext cx="2342659" cy="752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491672" y="4717783"/>
            <a:ext cx="1578952" cy="1034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02.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491672" y="7411266"/>
            <a:ext cx="1578952" cy="1034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EFEFEF"/>
                </a:solidFill>
                <a:latin typeface="TT Hoves"/>
                <a:ea typeface="TT Hoves"/>
                <a:cs typeface="TT Hoves"/>
                <a:sym typeface="TT Hoves"/>
              </a:rPr>
              <a:t>03.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04950" y="4027742"/>
            <a:ext cx="7639050" cy="1327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80"/>
              </a:lnSpc>
            </a:pPr>
            <a:r>
              <a:rPr lang="en-US" sz="9695" b="1" spc="-475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OBJECTIVE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70625" y="1725130"/>
            <a:ext cx="3983960" cy="1482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969"/>
              </a:lnSpc>
              <a:spcBef>
                <a:spcPct val="0"/>
              </a:spcBef>
            </a:pPr>
            <a:r>
              <a:rPr lang="en-US" sz="2199" spc="13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D</a:t>
            </a:r>
            <a:r>
              <a:rPr lang="en-US" sz="2199" u="none" spc="13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esign a deep learning-based image compression model using DSP-aware convolutional autoencoder.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070625" y="4236540"/>
            <a:ext cx="3983960" cy="1853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969"/>
              </a:lnSpc>
              <a:spcBef>
                <a:spcPct val="0"/>
              </a:spcBef>
            </a:pPr>
            <a:r>
              <a:rPr lang="en-US" sz="2199" spc="13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Implem</a:t>
            </a:r>
            <a:r>
              <a:rPr lang="en-US" sz="2199" u="none" spc="13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ent a "frequency-aware" loss function guided by DCT and Perceptual Loss to preserve scientifically critical features 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070625" y="6866439"/>
            <a:ext cx="3983960" cy="1853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969"/>
              </a:lnSpc>
              <a:spcBef>
                <a:spcPct val="0"/>
              </a:spcBef>
            </a:pPr>
            <a:r>
              <a:rPr lang="en-US" sz="2199" spc="13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Implem</a:t>
            </a:r>
            <a:r>
              <a:rPr lang="en-US" sz="2199" u="none" spc="131">
                <a:solidFill>
                  <a:srgbClr val="FFFFFF"/>
                </a:solidFill>
                <a:latin typeface="TT Hoves"/>
                <a:ea typeface="TT Hoves"/>
                <a:cs typeface="TT Hoves"/>
                <a:sym typeface="TT Hoves"/>
              </a:rPr>
              <a:t>ent 5G slicing by sending high-volume image data through eMBB while routing decoding keys through URLLC.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84115" y="2547182"/>
            <a:ext cx="273982" cy="245024"/>
            <a:chOff x="0" y="0"/>
            <a:chExt cx="91718" cy="820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1718" cy="82024"/>
            </a:xfrm>
            <a:custGeom>
              <a:avLst/>
              <a:gdLst/>
              <a:ahLst/>
              <a:cxnLst/>
              <a:rect l="l" t="t" r="r" b="b"/>
              <a:pathLst>
                <a:path w="91718" h="82024">
                  <a:moveTo>
                    <a:pt x="0" y="0"/>
                  </a:moveTo>
                  <a:lnTo>
                    <a:pt x="91718" y="0"/>
                  </a:lnTo>
                  <a:lnTo>
                    <a:pt x="91718" y="82024"/>
                  </a:lnTo>
                  <a:lnTo>
                    <a:pt x="0" y="82024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91718" cy="8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090268" y="726251"/>
            <a:ext cx="7358532" cy="1278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141"/>
              </a:lnSpc>
            </a:pPr>
            <a:r>
              <a:rPr lang="en-US" sz="12696" b="1" spc="-622" dirty="0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NOVELTY</a:t>
            </a:r>
          </a:p>
        </p:txBody>
      </p:sp>
      <p:sp>
        <p:nvSpPr>
          <p:cNvPr id="6" name="Freeform 6"/>
          <p:cNvSpPr/>
          <p:nvPr/>
        </p:nvSpPr>
        <p:spPr>
          <a:xfrm>
            <a:off x="8720709" y="-7625205"/>
            <a:ext cx="14102688" cy="14102688"/>
          </a:xfrm>
          <a:custGeom>
            <a:avLst/>
            <a:gdLst/>
            <a:ahLst/>
            <a:cxnLst/>
            <a:rect l="l" t="t" r="r" b="b"/>
            <a:pathLst>
              <a:path w="14102688" h="14102688">
                <a:moveTo>
                  <a:pt x="0" y="0"/>
                </a:moveTo>
                <a:lnTo>
                  <a:pt x="14102688" y="0"/>
                </a:lnTo>
                <a:lnTo>
                  <a:pt x="14102688" y="14102688"/>
                </a:lnTo>
                <a:lnTo>
                  <a:pt x="0" y="14102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696258" y="9258300"/>
            <a:ext cx="19680517" cy="1115933"/>
            <a:chOff x="0" y="0"/>
            <a:chExt cx="5183346" cy="29390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183346" cy="293908"/>
            </a:xfrm>
            <a:custGeom>
              <a:avLst/>
              <a:gdLst/>
              <a:ahLst/>
              <a:cxnLst/>
              <a:rect l="l" t="t" r="r" b="b"/>
              <a:pathLst>
                <a:path w="5183346" h="293908">
                  <a:moveTo>
                    <a:pt x="0" y="0"/>
                  </a:moveTo>
                  <a:lnTo>
                    <a:pt x="5183346" y="0"/>
                  </a:lnTo>
                  <a:lnTo>
                    <a:pt x="5183346" y="293908"/>
                  </a:lnTo>
                  <a:lnTo>
                    <a:pt x="0" y="293908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5183346" cy="351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2684115" y="4039981"/>
            <a:ext cx="273982" cy="245024"/>
            <a:chOff x="0" y="0"/>
            <a:chExt cx="91718" cy="8202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1718" cy="82024"/>
            </a:xfrm>
            <a:custGeom>
              <a:avLst/>
              <a:gdLst/>
              <a:ahLst/>
              <a:cxnLst/>
              <a:rect l="l" t="t" r="r" b="b"/>
              <a:pathLst>
                <a:path w="91718" h="82024">
                  <a:moveTo>
                    <a:pt x="0" y="0"/>
                  </a:moveTo>
                  <a:lnTo>
                    <a:pt x="91718" y="0"/>
                  </a:lnTo>
                  <a:lnTo>
                    <a:pt x="91718" y="82024"/>
                  </a:lnTo>
                  <a:lnTo>
                    <a:pt x="0" y="82024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85725"/>
              <a:ext cx="91718" cy="8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84115" y="5532780"/>
            <a:ext cx="273982" cy="245024"/>
            <a:chOff x="0" y="0"/>
            <a:chExt cx="91718" cy="8202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91718" cy="82024"/>
            </a:xfrm>
            <a:custGeom>
              <a:avLst/>
              <a:gdLst/>
              <a:ahLst/>
              <a:cxnLst/>
              <a:rect l="l" t="t" r="r" b="b"/>
              <a:pathLst>
                <a:path w="91718" h="82024">
                  <a:moveTo>
                    <a:pt x="0" y="0"/>
                  </a:moveTo>
                  <a:lnTo>
                    <a:pt x="91718" y="0"/>
                  </a:lnTo>
                  <a:lnTo>
                    <a:pt x="91718" y="82024"/>
                  </a:lnTo>
                  <a:lnTo>
                    <a:pt x="0" y="82024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85725"/>
              <a:ext cx="91718" cy="8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684115" y="7025579"/>
            <a:ext cx="273982" cy="245024"/>
            <a:chOff x="0" y="0"/>
            <a:chExt cx="91718" cy="8202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1718" cy="82024"/>
            </a:xfrm>
            <a:custGeom>
              <a:avLst/>
              <a:gdLst/>
              <a:ahLst/>
              <a:cxnLst/>
              <a:rect l="l" t="t" r="r" b="b"/>
              <a:pathLst>
                <a:path w="91718" h="82024">
                  <a:moveTo>
                    <a:pt x="0" y="0"/>
                  </a:moveTo>
                  <a:lnTo>
                    <a:pt x="91718" y="0"/>
                  </a:lnTo>
                  <a:lnTo>
                    <a:pt x="91718" y="82024"/>
                  </a:lnTo>
                  <a:lnTo>
                    <a:pt x="0" y="82024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85725"/>
              <a:ext cx="91718" cy="8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4858230" y="7025579"/>
            <a:ext cx="2661293" cy="590323"/>
          </a:xfrm>
          <a:custGeom>
            <a:avLst/>
            <a:gdLst/>
            <a:ahLst/>
            <a:cxnLst/>
            <a:rect l="l" t="t" r="r" b="b"/>
            <a:pathLst>
              <a:path w="2661293" h="590323">
                <a:moveTo>
                  <a:pt x="0" y="0"/>
                </a:moveTo>
                <a:lnTo>
                  <a:pt x="2661293" y="0"/>
                </a:lnTo>
                <a:lnTo>
                  <a:pt x="2661293" y="590323"/>
                </a:lnTo>
                <a:lnTo>
                  <a:pt x="0" y="5903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3217003" y="2493791"/>
            <a:ext cx="5261452" cy="932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5"/>
              </a:lnSpc>
            </a:pPr>
            <a:r>
              <a:rPr lang="en-US" sz="3500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Dr. C Krishna Mohan</a:t>
            </a:r>
          </a:p>
          <a:p>
            <a:pPr algn="just">
              <a:lnSpc>
                <a:spcPts val="3605"/>
              </a:lnSpc>
            </a:pPr>
            <a:endParaRPr lang="en-US" sz="3500" b="1">
              <a:solidFill>
                <a:srgbClr val="343434"/>
              </a:solidFill>
              <a:latin typeface="TT Hoves Bold"/>
              <a:ea typeface="TT Hoves Bold"/>
              <a:cs typeface="TT Hoves Bold"/>
              <a:sym typeface="TT Hove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220152" y="2955224"/>
            <a:ext cx="4883628" cy="418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87"/>
              </a:lnSpc>
            </a:pPr>
            <a:r>
              <a:rPr lang="en-US" sz="2299">
                <a:solidFill>
                  <a:srgbClr val="343434"/>
                </a:solidFill>
                <a:latin typeface="DM Sans"/>
                <a:ea typeface="DM Sans"/>
                <a:cs typeface="DM Sans"/>
                <a:sym typeface="DM Sans"/>
              </a:rPr>
              <a:t>Professor, IIT Hyderabad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217003" y="3991274"/>
            <a:ext cx="5261452" cy="757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5"/>
              </a:lnSpc>
            </a:pPr>
            <a:r>
              <a:rPr lang="en-US" sz="3500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Dr. Ashwani Sharma</a:t>
            </a:r>
          </a:p>
          <a:p>
            <a:pPr algn="just">
              <a:lnSpc>
                <a:spcPts val="2369"/>
              </a:lnSpc>
            </a:pPr>
            <a:endParaRPr lang="en-US" sz="3500" b="1">
              <a:solidFill>
                <a:srgbClr val="343434"/>
              </a:solidFill>
              <a:latin typeface="TT Hoves Bold"/>
              <a:ea typeface="TT Hoves Bold"/>
              <a:cs typeface="TT Hoves Bold"/>
              <a:sym typeface="TT Hoves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3220152" y="4426740"/>
            <a:ext cx="4366261" cy="866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87"/>
              </a:lnSpc>
            </a:pPr>
            <a:r>
              <a:rPr lang="en-US" sz="2299">
                <a:solidFill>
                  <a:srgbClr val="343434"/>
                </a:solidFill>
                <a:latin typeface="DM Sans"/>
                <a:ea typeface="DM Sans"/>
                <a:cs typeface="DM Sans"/>
                <a:sym typeface="DM Sans"/>
              </a:rPr>
              <a:t>Associate Professor, IIT Ropar</a:t>
            </a:r>
          </a:p>
          <a:p>
            <a:pPr algn="just">
              <a:lnSpc>
                <a:spcPts val="3587"/>
              </a:lnSpc>
            </a:pPr>
            <a:r>
              <a:rPr lang="en-US" sz="2299">
                <a:solidFill>
                  <a:srgbClr val="343434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217003" y="5446085"/>
            <a:ext cx="5261452" cy="475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5"/>
              </a:lnSpc>
            </a:pPr>
            <a:r>
              <a:rPr lang="en-US" sz="3500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Dr. Sukrit Gupta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220152" y="5932508"/>
            <a:ext cx="4540950" cy="442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43"/>
              </a:lnSpc>
            </a:pPr>
            <a:r>
              <a:rPr lang="en-US" sz="2399">
                <a:solidFill>
                  <a:srgbClr val="343434"/>
                </a:solidFill>
                <a:latin typeface="DM Sans"/>
                <a:ea typeface="DM Sans"/>
                <a:cs typeface="DM Sans"/>
                <a:sym typeface="DM Sans"/>
              </a:rPr>
              <a:t>Assistant Professor, IIT Ropar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217003" y="6937239"/>
            <a:ext cx="4059141" cy="932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5"/>
              </a:lnSpc>
            </a:pPr>
            <a:r>
              <a:rPr lang="en-US" sz="3500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Kamanksha Prasad Dubey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220152" y="8034502"/>
            <a:ext cx="3477367" cy="866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87"/>
              </a:lnSpc>
            </a:pPr>
            <a:r>
              <a:rPr lang="en-US" sz="2299">
                <a:solidFill>
                  <a:srgbClr val="343434"/>
                </a:solidFill>
                <a:latin typeface="DM Sans"/>
                <a:ea typeface="DM Sans"/>
                <a:cs typeface="DM Sans"/>
                <a:sym typeface="DM Sans"/>
              </a:rPr>
              <a:t>PhD Student, IIT Indore</a:t>
            </a:r>
          </a:p>
          <a:p>
            <a:pPr algn="just">
              <a:lnSpc>
                <a:spcPts val="3587"/>
              </a:lnSpc>
            </a:pPr>
            <a:endParaRPr lang="en-US" sz="2299">
              <a:solidFill>
                <a:srgbClr val="34343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9144000" y="6810858"/>
            <a:ext cx="15459213" cy="2028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1" lvl="1" indent="-539750" algn="just">
              <a:lnSpc>
                <a:spcPts val="5250"/>
              </a:lnSpc>
              <a:buFont typeface="Arial"/>
              <a:buChar char="•"/>
            </a:pPr>
            <a:r>
              <a:rPr lang="en-US" sz="5000" b="1" spc="-245">
                <a:gradFill>
                  <a:gsLst>
                    <a:gs pos="0">
                      <a:srgbClr val="FF5757">
                        <a:alpha val="100000"/>
                      </a:srgbClr>
                    </a:gs>
                    <a:gs pos="100000">
                      <a:srgbClr val="8C52FF">
                        <a:alpha val="100000"/>
                      </a:srgbClr>
                    </a:gs>
                  </a:gsLst>
                  <a:lin ang="0"/>
                </a:gradFill>
                <a:latin typeface="TT Hoves Bold"/>
                <a:ea typeface="TT Hoves Bold"/>
                <a:cs typeface="TT Hoves Bold"/>
                <a:sym typeface="TT Hoves Bold"/>
              </a:rPr>
              <a:t>HYPERPRIOR  </a:t>
            </a:r>
          </a:p>
          <a:p>
            <a:pPr algn="just">
              <a:lnSpc>
                <a:spcPts val="5250"/>
              </a:lnSpc>
            </a:pPr>
            <a:r>
              <a:rPr lang="en-US" sz="5000" b="1" spc="-245">
                <a:gradFill>
                  <a:gsLst>
                    <a:gs pos="0">
                      <a:srgbClr val="FF5757">
                        <a:alpha val="100000"/>
                      </a:srgbClr>
                    </a:gs>
                    <a:gs pos="100000">
                      <a:srgbClr val="8C52FF">
                        <a:alpha val="100000"/>
                      </a:srgbClr>
                    </a:gs>
                  </a:gsLst>
                  <a:lin ang="0"/>
                </a:gradFill>
                <a:latin typeface="TT Hoves Bold"/>
                <a:ea typeface="TT Hoves Bold"/>
                <a:cs typeface="TT Hoves Bold"/>
                <a:sym typeface="TT Hoves Bold"/>
              </a:rPr>
              <a:t>       AUTOENCODER </a:t>
            </a:r>
          </a:p>
          <a:p>
            <a:pPr algn="just">
              <a:lnSpc>
                <a:spcPts val="5250"/>
              </a:lnSpc>
            </a:pPr>
            <a:r>
              <a:rPr lang="en-US" sz="5000" b="1" spc="-245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 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216705" y="-372254"/>
            <a:ext cx="7498697" cy="4832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4"/>
              </a:lnSpc>
            </a:pPr>
            <a:r>
              <a:rPr lang="en-US" sz="37888" b="1" spc="-1856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03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144000" y="4569615"/>
            <a:ext cx="10120007" cy="695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1" lvl="1" indent="-539750" algn="just">
              <a:lnSpc>
                <a:spcPts val="5250"/>
              </a:lnSpc>
              <a:buFont typeface="Arial"/>
              <a:buChar char="•"/>
            </a:pPr>
            <a:r>
              <a:rPr lang="en-US" sz="5000" b="1" spc="-245">
                <a:gradFill>
                  <a:gsLst>
                    <a:gs pos="0">
                      <a:srgbClr val="7B2D9F">
                        <a:alpha val="100000"/>
                      </a:srgbClr>
                    </a:gs>
                    <a:gs pos="100000">
                      <a:srgbClr val="FDD82E">
                        <a:alpha val="100000"/>
                      </a:srgbClr>
                    </a:gs>
                  </a:gsLst>
                  <a:lin ang="5400000"/>
                </a:gradFill>
                <a:latin typeface="TT Hoves Bold"/>
                <a:ea typeface="TT Hoves Bold"/>
                <a:cs typeface="TT Hoves Bold"/>
                <a:sym typeface="TT Hoves Bold"/>
              </a:rPr>
              <a:t>UNCERTAINITY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358519" y="1632585"/>
            <a:ext cx="4609698" cy="1057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9"/>
              </a:lnSpc>
            </a:pPr>
            <a:r>
              <a:rPr lang="en-US" sz="39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Sophisticated Architecture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358519" y="5351885"/>
            <a:ext cx="4609698" cy="1057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9"/>
              </a:lnSpc>
            </a:pPr>
            <a:r>
              <a:rPr lang="en-US" sz="39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Mathematical Stability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358519" y="2939367"/>
            <a:ext cx="3789369" cy="1750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40"/>
              </a:lnSpc>
            </a:pPr>
            <a:r>
              <a:rPr lang="en-US" sz="1500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We implemented a custom SatelliteVBR class utilizing GDN (Generalized Divisive Normalization) layers for statistical Gaussianization and CustomAttentionBlock to focus the encoder on high-frequency satellite textures 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58519" y="6514513"/>
            <a:ext cx="3789369" cy="1455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40"/>
              </a:lnSpc>
            </a:pPr>
            <a:r>
              <a:rPr lang="en-US" sz="1500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The model incorporates critical DSP stability fixes, such as replacing standard ReLUs with LeakyReLU and using torch.exp(log_scale) to prevent numerical divergence (NaN errors) during probability estimation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51296" y="1654227"/>
            <a:ext cx="4330491" cy="1057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9"/>
              </a:lnSpc>
            </a:pPr>
            <a:r>
              <a:rPr lang="en-US" sz="39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DSP-Informed Loss Function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103723" y="2939367"/>
            <a:ext cx="4000047" cy="1455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40"/>
              </a:lnSpc>
            </a:pPr>
            <a:r>
              <a:rPr lang="en-US" sz="1500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To preserve structural fidelity, we integrated a special VggPerceptualLoss function that optimizes feature extraction (using VGG19 layers) rather than simple pixel minimization, forcing the AI to respect perceptual edges </a:t>
            </a:r>
          </a:p>
        </p:txBody>
      </p:sp>
      <p:sp>
        <p:nvSpPr>
          <p:cNvPr id="8" name="Freeform 8"/>
          <p:cNvSpPr/>
          <p:nvPr/>
        </p:nvSpPr>
        <p:spPr>
          <a:xfrm>
            <a:off x="12823805" y="5974763"/>
            <a:ext cx="7624730" cy="7624730"/>
          </a:xfrm>
          <a:custGeom>
            <a:avLst/>
            <a:gdLst/>
            <a:ahLst/>
            <a:cxnLst/>
            <a:rect l="l" t="t" r="r" b="b"/>
            <a:pathLst>
              <a:path w="7624730" h="7624730">
                <a:moveTo>
                  <a:pt x="0" y="0"/>
                </a:moveTo>
                <a:lnTo>
                  <a:pt x="7624731" y="0"/>
                </a:lnTo>
                <a:lnTo>
                  <a:pt x="7624731" y="7624730"/>
                </a:lnTo>
                <a:lnTo>
                  <a:pt x="0" y="76247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052974" y="5421159"/>
            <a:ext cx="2747991" cy="1057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9"/>
              </a:lnSpc>
            </a:pPr>
            <a:r>
              <a:rPr lang="en-US" sz="3999" b="1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Compute &amp; Training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151296" y="6662169"/>
            <a:ext cx="4000047" cy="1160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40"/>
              </a:lnSpc>
            </a:pPr>
            <a:r>
              <a:rPr lang="en-US" sz="1500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Training was conducted on Google Colab T4 GPUs over 15 - 20 days, requiring 5–10 iterative checkpoints and different AI models to stabilize the complex variable-bit-rate gain units 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6898774" y="2154593"/>
            <a:ext cx="273982" cy="245024"/>
            <a:chOff x="0" y="0"/>
            <a:chExt cx="91718" cy="8202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1718" cy="82024"/>
            </a:xfrm>
            <a:custGeom>
              <a:avLst/>
              <a:gdLst/>
              <a:ahLst/>
              <a:cxnLst/>
              <a:rect l="l" t="t" r="r" b="b"/>
              <a:pathLst>
                <a:path w="91718" h="82024">
                  <a:moveTo>
                    <a:pt x="0" y="0"/>
                  </a:moveTo>
                  <a:lnTo>
                    <a:pt x="91718" y="0"/>
                  </a:lnTo>
                  <a:lnTo>
                    <a:pt x="91718" y="82024"/>
                  </a:lnTo>
                  <a:lnTo>
                    <a:pt x="0" y="82024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85725"/>
              <a:ext cx="91718" cy="8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898774" y="5729739"/>
            <a:ext cx="273982" cy="245024"/>
            <a:chOff x="0" y="0"/>
            <a:chExt cx="91718" cy="8202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1718" cy="82024"/>
            </a:xfrm>
            <a:custGeom>
              <a:avLst/>
              <a:gdLst/>
              <a:ahLst/>
              <a:cxnLst/>
              <a:rect l="l" t="t" r="r" b="b"/>
              <a:pathLst>
                <a:path w="91718" h="82024">
                  <a:moveTo>
                    <a:pt x="0" y="0"/>
                  </a:moveTo>
                  <a:lnTo>
                    <a:pt x="91718" y="0"/>
                  </a:lnTo>
                  <a:lnTo>
                    <a:pt x="91718" y="82024"/>
                  </a:lnTo>
                  <a:lnTo>
                    <a:pt x="0" y="82024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85725"/>
              <a:ext cx="91718" cy="8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686814" y="5729739"/>
            <a:ext cx="273982" cy="245024"/>
            <a:chOff x="0" y="0"/>
            <a:chExt cx="91718" cy="8202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1718" cy="82024"/>
            </a:xfrm>
            <a:custGeom>
              <a:avLst/>
              <a:gdLst/>
              <a:ahLst/>
              <a:cxnLst/>
              <a:rect l="l" t="t" r="r" b="b"/>
              <a:pathLst>
                <a:path w="91718" h="82024">
                  <a:moveTo>
                    <a:pt x="0" y="0"/>
                  </a:moveTo>
                  <a:lnTo>
                    <a:pt x="91718" y="0"/>
                  </a:lnTo>
                  <a:lnTo>
                    <a:pt x="91718" y="82024"/>
                  </a:lnTo>
                  <a:lnTo>
                    <a:pt x="0" y="82024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85725"/>
              <a:ext cx="91718" cy="8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686814" y="2154593"/>
            <a:ext cx="273982" cy="245024"/>
            <a:chOff x="0" y="0"/>
            <a:chExt cx="91718" cy="8202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1718" cy="82024"/>
            </a:xfrm>
            <a:custGeom>
              <a:avLst/>
              <a:gdLst/>
              <a:ahLst/>
              <a:cxnLst/>
              <a:rect l="l" t="t" r="r" b="b"/>
              <a:pathLst>
                <a:path w="91718" h="82024">
                  <a:moveTo>
                    <a:pt x="0" y="0"/>
                  </a:moveTo>
                  <a:lnTo>
                    <a:pt x="91718" y="0"/>
                  </a:lnTo>
                  <a:lnTo>
                    <a:pt x="91718" y="82024"/>
                  </a:lnTo>
                  <a:lnTo>
                    <a:pt x="0" y="82024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85725"/>
              <a:ext cx="91718" cy="820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822665" y="-795948"/>
            <a:ext cx="7178388" cy="11878896"/>
            <a:chOff x="0" y="0"/>
            <a:chExt cx="1890604" cy="312859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0604" cy="3128598"/>
            </a:xfrm>
            <a:custGeom>
              <a:avLst/>
              <a:gdLst/>
              <a:ahLst/>
              <a:cxnLst/>
              <a:rect l="l" t="t" r="r" b="b"/>
              <a:pathLst>
                <a:path w="1890604" h="3128598">
                  <a:moveTo>
                    <a:pt x="0" y="0"/>
                  </a:moveTo>
                  <a:lnTo>
                    <a:pt x="1890604" y="0"/>
                  </a:lnTo>
                  <a:lnTo>
                    <a:pt x="1890604" y="3128598"/>
                  </a:lnTo>
                  <a:lnTo>
                    <a:pt x="0" y="3128598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1890604" cy="3185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 rot="-5400000">
            <a:off x="-1304524" y="2940916"/>
            <a:ext cx="10287000" cy="4405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913"/>
              </a:lnSpc>
            </a:pPr>
            <a:r>
              <a:rPr lang="en-US" sz="16913" b="1" spc="-811">
                <a:solidFill>
                  <a:srgbClr val="EFEFEF"/>
                </a:solidFill>
                <a:latin typeface="TT Hoves Bold"/>
                <a:ea typeface="TT Hoves Bold"/>
                <a:cs typeface="TT Hoves Bold"/>
                <a:sym typeface="TT Hoves Bold"/>
              </a:rPr>
              <a:t>AI</a:t>
            </a:r>
          </a:p>
          <a:p>
            <a:pPr algn="l">
              <a:lnSpc>
                <a:spcPts val="16913"/>
              </a:lnSpc>
            </a:pPr>
            <a:r>
              <a:rPr lang="en-US" sz="16913" b="1" spc="-811">
                <a:solidFill>
                  <a:srgbClr val="EFEFEF"/>
                </a:solidFill>
                <a:latin typeface="TT Hoves Bold"/>
                <a:ea typeface="TT Hoves Bold"/>
                <a:cs typeface="TT Hoves Bold"/>
                <a:sym typeface="TT Hoves Bold"/>
              </a:rPr>
              <a:t>DESIGN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-2167874" y="-628553"/>
            <a:ext cx="6393149" cy="4114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64"/>
              </a:lnSpc>
            </a:pPr>
            <a:r>
              <a:rPr lang="en-US" sz="32302" b="1" spc="-1582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3228" y="2265045"/>
            <a:ext cx="13935782" cy="13935782"/>
          </a:xfrm>
          <a:custGeom>
            <a:avLst/>
            <a:gdLst/>
            <a:ahLst/>
            <a:cxnLst/>
            <a:rect l="l" t="t" r="r" b="b"/>
            <a:pathLst>
              <a:path w="13935782" h="13935782">
                <a:moveTo>
                  <a:pt x="0" y="0"/>
                </a:moveTo>
                <a:lnTo>
                  <a:pt x="13935782" y="0"/>
                </a:lnTo>
                <a:lnTo>
                  <a:pt x="13935782" y="13935782"/>
                </a:lnTo>
                <a:lnTo>
                  <a:pt x="0" y="139357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03228" y="0"/>
            <a:ext cx="6669372" cy="4817439"/>
            <a:chOff x="0" y="0"/>
            <a:chExt cx="1756542" cy="12687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56542" cy="1268790"/>
            </a:xfrm>
            <a:custGeom>
              <a:avLst/>
              <a:gdLst/>
              <a:ahLst/>
              <a:cxnLst/>
              <a:rect l="l" t="t" r="r" b="b"/>
              <a:pathLst>
                <a:path w="1756542" h="1268790">
                  <a:moveTo>
                    <a:pt x="0" y="0"/>
                  </a:moveTo>
                  <a:lnTo>
                    <a:pt x="1756542" y="0"/>
                  </a:lnTo>
                  <a:lnTo>
                    <a:pt x="1756542" y="1268790"/>
                  </a:lnTo>
                  <a:lnTo>
                    <a:pt x="0" y="1268790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756542" cy="13259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940854" y="0"/>
            <a:ext cx="6947313" cy="10287000"/>
          </a:xfrm>
          <a:custGeom>
            <a:avLst/>
            <a:gdLst/>
            <a:ahLst/>
            <a:cxnLst/>
            <a:rect l="l" t="t" r="r" b="b"/>
            <a:pathLst>
              <a:path w="6947313" h="10287000">
                <a:moveTo>
                  <a:pt x="0" y="0"/>
                </a:moveTo>
                <a:lnTo>
                  <a:pt x="6947313" y="0"/>
                </a:lnTo>
                <a:lnTo>
                  <a:pt x="694731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555" r="-5555"/>
            </a:stretch>
          </a:blipFill>
        </p:spPr>
      </p:sp>
      <p:sp>
        <p:nvSpPr>
          <p:cNvPr id="7" name="TextBox 7"/>
          <p:cNvSpPr txBox="1"/>
          <p:nvPr/>
        </p:nvSpPr>
        <p:spPr>
          <a:xfrm rot="-5400000">
            <a:off x="6097087" y="4389169"/>
            <a:ext cx="8510300" cy="1177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730"/>
              </a:lnSpc>
            </a:pPr>
            <a:r>
              <a:rPr lang="en-US" sz="9000" b="1" spc="-432">
                <a:gradFill>
                  <a:gsLst>
                    <a:gs pos="0">
                      <a:srgbClr val="8C52FF">
                        <a:alpha val="100000"/>
                      </a:srgbClr>
                    </a:gs>
                    <a:gs pos="100000">
                      <a:srgbClr val="5CE1E6">
                        <a:alpha val="100000"/>
                      </a:srgbClr>
                    </a:gs>
                  </a:gsLst>
                  <a:lin ang="0"/>
                </a:gradFill>
                <a:latin typeface="TT Hoves Bold"/>
                <a:ea typeface="TT Hoves Bold"/>
                <a:cs typeface="TT Hoves Bold"/>
                <a:sym typeface="TT Hoves Bold"/>
              </a:rPr>
              <a:t>ARCHITECTURE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0769" y="5286023"/>
            <a:ext cx="8035992" cy="4454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just">
              <a:lnSpc>
                <a:spcPts val="296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u="none" spc="131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The model employs a sophisticated two-stream architecture that generates distinct probability vectors based on entropy estimation. This process separates the output into a bulk vector </a:t>
            </a:r>
            <a:r>
              <a:rPr lang="en-US" sz="2199" b="1" u="none" spc="131">
                <a:solidFill>
                  <a:srgbClr val="F01A0C"/>
                </a:solidFill>
                <a:latin typeface="DM Sans Bold"/>
                <a:ea typeface="DM Sans Bold"/>
                <a:cs typeface="DM Sans Bold"/>
                <a:sym typeface="DM Sans Bold"/>
              </a:rPr>
              <a:t>y</a:t>
            </a:r>
            <a:r>
              <a:rPr lang="en-US" sz="2199" u="none" spc="131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, containing the heavy latent visual data, and a key vector </a:t>
            </a:r>
            <a:r>
              <a:rPr lang="en-US" sz="2199" b="1" u="none" spc="131">
                <a:solidFill>
                  <a:srgbClr val="F01A0C"/>
                </a:solidFill>
                <a:latin typeface="DM Sans Bold"/>
                <a:ea typeface="DM Sans Bold"/>
                <a:cs typeface="DM Sans Bold"/>
                <a:sym typeface="DM Sans Bold"/>
              </a:rPr>
              <a:t>z</a:t>
            </a:r>
            <a:r>
              <a:rPr lang="en-US" sz="2199" u="none" spc="131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, a tiny probability index acting as side information to instruct the decoder. By decoupling the "Key" (</a:t>
            </a:r>
            <a:r>
              <a:rPr lang="en-US" sz="2199" b="1" u="none" spc="131">
                <a:solidFill>
                  <a:srgbClr val="F01A0C"/>
                </a:solidFill>
                <a:latin typeface="DM Sans Bold"/>
                <a:ea typeface="DM Sans Bold"/>
                <a:cs typeface="DM Sans Bold"/>
                <a:sym typeface="DM Sans Bold"/>
              </a:rPr>
              <a:t>z</a:t>
            </a:r>
            <a:r>
              <a:rPr lang="en-US" sz="2199" u="none" spc="131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) from the "Bulk" (</a:t>
            </a:r>
            <a:r>
              <a:rPr lang="en-US" sz="2199" b="1" u="none" spc="131">
                <a:solidFill>
                  <a:srgbClr val="F01A0C"/>
                </a:solidFill>
                <a:latin typeface="DM Sans Bold"/>
                <a:ea typeface="DM Sans Bold"/>
                <a:cs typeface="DM Sans Bold"/>
                <a:sym typeface="DM Sans Bold"/>
              </a:rPr>
              <a:t>y</a:t>
            </a:r>
            <a:r>
              <a:rPr lang="en-US" sz="2199" u="none" spc="131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), the system effectively models the image's probability distribution, thereby minimizing the bit-rate while simultaneously maximizing reconstruction quality.</a:t>
            </a:r>
          </a:p>
          <a:p>
            <a:pPr marL="0" lvl="0" indent="0" algn="just">
              <a:lnSpc>
                <a:spcPts val="2969"/>
              </a:lnSpc>
              <a:spcBef>
                <a:spcPct val="0"/>
              </a:spcBef>
            </a:pPr>
            <a:endParaRPr lang="en-US" sz="2199" u="none" spc="131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-1607276" y="1127664"/>
            <a:ext cx="6265091" cy="4832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4"/>
              </a:lnSpc>
            </a:pPr>
            <a:r>
              <a:rPr lang="en-US" sz="37888" b="1" spc="-1856">
                <a:solidFill>
                  <a:srgbClr val="EFEFEF"/>
                </a:solidFill>
                <a:latin typeface="TT Hoves Bold"/>
                <a:ea typeface="TT Hoves Bold"/>
                <a:cs typeface="TT Hoves Bold"/>
                <a:sym typeface="TT Hoves Bold"/>
              </a:rPr>
              <a:t>05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126789" y="-2986203"/>
            <a:ext cx="7624730" cy="7624730"/>
          </a:xfrm>
          <a:custGeom>
            <a:avLst/>
            <a:gdLst/>
            <a:ahLst/>
            <a:cxnLst/>
            <a:rect l="l" t="t" r="r" b="b"/>
            <a:pathLst>
              <a:path w="7624730" h="7624730">
                <a:moveTo>
                  <a:pt x="0" y="0"/>
                </a:moveTo>
                <a:lnTo>
                  <a:pt x="7624731" y="0"/>
                </a:lnTo>
                <a:lnTo>
                  <a:pt x="7624731" y="7624731"/>
                </a:lnTo>
                <a:lnTo>
                  <a:pt x="0" y="76247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85916" y="4260080"/>
            <a:ext cx="10014901" cy="909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789"/>
              </a:lnSpc>
            </a:pPr>
            <a:r>
              <a:rPr lang="en-US" sz="6999" b="1" spc="-335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eMBB Slice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109612" y="-666477"/>
            <a:ext cx="7178388" cy="11878896"/>
            <a:chOff x="0" y="0"/>
            <a:chExt cx="1890604" cy="312859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90604" cy="3128598"/>
            </a:xfrm>
            <a:custGeom>
              <a:avLst/>
              <a:gdLst/>
              <a:ahLst/>
              <a:cxnLst/>
              <a:rect l="l" t="t" r="r" b="b"/>
              <a:pathLst>
                <a:path w="1890604" h="3128598">
                  <a:moveTo>
                    <a:pt x="0" y="0"/>
                  </a:moveTo>
                  <a:lnTo>
                    <a:pt x="1890604" y="0"/>
                  </a:lnTo>
                  <a:lnTo>
                    <a:pt x="1890604" y="3128598"/>
                  </a:lnTo>
                  <a:lnTo>
                    <a:pt x="0" y="3128598"/>
                  </a:lnTo>
                  <a:close/>
                </a:path>
              </a:pathLst>
            </a:custGeom>
            <a:solidFill>
              <a:srgbClr val="0003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890604" cy="3185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671343" y="5454827"/>
            <a:ext cx="7615182" cy="657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699"/>
              </a:lnSpc>
              <a:spcBef>
                <a:spcPct val="0"/>
              </a:spcBef>
            </a:pPr>
            <a:r>
              <a:rPr lang="en-US" sz="1999" spc="11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Uses high-throughput 64-QAM modulation to transmit the bulk image vector </a:t>
            </a:r>
            <a:r>
              <a:rPr lang="en-US" sz="1999" b="1" spc="119">
                <a:solidFill>
                  <a:srgbClr val="F01A0C"/>
                </a:solidFill>
                <a:latin typeface="TT Hoves Bold"/>
                <a:ea typeface="TT Hoves Bold"/>
                <a:cs typeface="TT Hoves Bold"/>
                <a:sym typeface="TT Hoves Bold"/>
              </a:rPr>
              <a:t>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28934" y="1187416"/>
            <a:ext cx="7315066" cy="2542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952"/>
              </a:lnSpc>
            </a:pPr>
            <a:r>
              <a:rPr lang="en-US" sz="19538" b="1" spc="-937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5G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080136" y="7130944"/>
            <a:ext cx="6265091" cy="4832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14"/>
              </a:lnSpc>
            </a:pPr>
            <a:r>
              <a:rPr lang="en-US" sz="37888" b="1" spc="-1856">
                <a:solidFill>
                  <a:srgbClr val="EFEFEF"/>
                </a:solidFill>
                <a:latin typeface="TT Hoves Bold"/>
                <a:ea typeface="TT Hoves Bold"/>
                <a:cs typeface="TT Hoves Bold"/>
                <a:sym typeface="TT Hoves Bold"/>
              </a:rPr>
              <a:t>06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072685" y="2349103"/>
            <a:ext cx="10014901" cy="65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50"/>
              </a:lnSpc>
            </a:pPr>
            <a:r>
              <a:rPr lang="en-US" sz="5000" b="1" spc="-240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Network Slicing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71343" y="6941044"/>
            <a:ext cx="10014901" cy="909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789"/>
              </a:lnSpc>
            </a:pPr>
            <a:r>
              <a:rPr lang="en-US" sz="6999" b="1" spc="-335">
                <a:solidFill>
                  <a:srgbClr val="343434"/>
                </a:solidFill>
                <a:latin typeface="TT Hoves Bold"/>
                <a:ea typeface="TT Hoves Bold"/>
                <a:cs typeface="TT Hoves Bold"/>
                <a:sym typeface="TT Hoves Bold"/>
              </a:rPr>
              <a:t>URLLC Slice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71343" y="8136090"/>
            <a:ext cx="7615182" cy="657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699"/>
              </a:lnSpc>
              <a:spcBef>
                <a:spcPct val="0"/>
              </a:spcBef>
            </a:pPr>
            <a:r>
              <a:rPr lang="en-US" sz="1999" spc="11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Uses robust QPSK modulation to ensure the critical probability key </a:t>
            </a:r>
            <a:r>
              <a:rPr lang="en-US" sz="1999" b="1" spc="119">
                <a:solidFill>
                  <a:srgbClr val="F01A0C"/>
                </a:solidFill>
                <a:latin typeface="TT Hoves Bold"/>
                <a:ea typeface="TT Hoves Bold"/>
                <a:cs typeface="TT Hoves Bold"/>
                <a:sym typeface="TT Hoves Bold"/>
              </a:rPr>
              <a:t>z </a:t>
            </a:r>
            <a:r>
              <a:rPr lang="en-US" sz="1999" spc="119">
                <a:solidFill>
                  <a:srgbClr val="343434"/>
                </a:solidFill>
                <a:latin typeface="TT Hoves"/>
                <a:ea typeface="TT Hoves"/>
                <a:cs typeface="TT Hoves"/>
                <a:sym typeface="TT Hoves"/>
              </a:rPr>
              <a:t>is never lost, even in poor signal conditions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637</Words>
  <Application>Microsoft Office PowerPoint</Application>
  <PresentationFormat>Custom</PresentationFormat>
  <Paragraphs>80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DM Sans</vt:lpstr>
      <vt:lpstr>Arial</vt:lpstr>
      <vt:lpstr>TT Hoves Bold</vt:lpstr>
      <vt:lpstr>TT Hoves</vt:lpstr>
      <vt:lpstr>League Spartan</vt:lpstr>
      <vt:lpstr>Calibri</vt:lpstr>
      <vt:lpstr>DM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Blue Modern Project Presentation</dc:title>
  <dc:creator>Om Singh</dc:creator>
  <cp:lastModifiedBy>Om Singh</cp:lastModifiedBy>
  <cp:revision>2</cp:revision>
  <dcterms:created xsi:type="dcterms:W3CDTF">2006-08-16T00:00:00Z</dcterms:created>
  <dcterms:modified xsi:type="dcterms:W3CDTF">2025-12-12T05:17:53Z</dcterms:modified>
  <dc:identifier>DAG7NkpUPus</dc:identifier>
</cp:coreProperties>
</file>

<file path=docProps/thumbnail.jpeg>
</file>